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1" r:id="rId2"/>
    <p:sldId id="262" r:id="rId3"/>
    <p:sldId id="263" r:id="rId4"/>
    <p:sldId id="264" r:id="rId5"/>
    <p:sldId id="265" r:id="rId6"/>
    <p:sldId id="286" r:id="rId7"/>
    <p:sldId id="257" r:id="rId8"/>
    <p:sldId id="258" r:id="rId9"/>
    <p:sldId id="259" r:id="rId10"/>
    <p:sldId id="260" r:id="rId11"/>
    <p:sldId id="266" r:id="rId12"/>
    <p:sldId id="267" r:id="rId13"/>
    <p:sldId id="268" r:id="rId14"/>
    <p:sldId id="288" r:id="rId15"/>
    <p:sldId id="269" r:id="rId16"/>
    <p:sldId id="270" r:id="rId17"/>
    <p:sldId id="271" r:id="rId18"/>
    <p:sldId id="272" r:id="rId19"/>
    <p:sldId id="274" r:id="rId20"/>
    <p:sldId id="289" r:id="rId21"/>
    <p:sldId id="282" r:id="rId22"/>
    <p:sldId id="276" r:id="rId23"/>
    <p:sldId id="281" r:id="rId24"/>
    <p:sldId id="277" r:id="rId25"/>
    <p:sldId id="278" r:id="rId26"/>
    <p:sldId id="284" r:id="rId27"/>
    <p:sldId id="279" r:id="rId28"/>
    <p:sldId id="292" r:id="rId29"/>
    <p:sldId id="293" r:id="rId30"/>
    <p:sldId id="291" r:id="rId31"/>
    <p:sldId id="290" r:id="rId32"/>
    <p:sldId id="285" r:id="rId33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97" autoAdjust="0"/>
    <p:restoredTop sz="88330" autoAdjust="0"/>
  </p:normalViewPr>
  <p:slideViewPr>
    <p:cSldViewPr showGuides="1">
      <p:cViewPr varScale="1">
        <p:scale>
          <a:sx n="78" d="100"/>
          <a:sy n="78" d="100"/>
        </p:scale>
        <p:origin x="1446" y="90"/>
      </p:cViewPr>
      <p:guideLst>
        <p:guide orient="horz" pos="180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304801298024273"/>
          <c:y val="0"/>
          <c:w val="0.63785098359034587"/>
          <c:h val="1"/>
        </c:manualLayout>
      </c:layout>
      <c:pieChart>
        <c:varyColors val="1"/>
        <c:ser>
          <c:idx val="0"/>
          <c:order val="0"/>
          <c:explosion val="25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latin typeface="NikoshBAN" panose="02000000000000000000" pitchFamily="2" charset="0"/>
                    <a:cs typeface="NikoshBAN" panose="020000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Sheet1!$D$4:$D$9</c:f>
              <c:strCache>
                <c:ptCount val="6"/>
                <c:pt idx="0">
                  <c:v>গম</c:v>
                </c:pt>
                <c:pt idx="1">
                  <c:v>ভুট্টা</c:v>
                </c:pt>
                <c:pt idx="2">
                  <c:v>সরিষা</c:v>
                </c:pt>
                <c:pt idx="3">
                  <c:v>খেসারি</c:v>
                </c:pt>
                <c:pt idx="4">
                  <c:v>কলাই</c:v>
                </c:pt>
                <c:pt idx="5">
                  <c:v>লবন</c:v>
                </c:pt>
              </c:strCache>
            </c:strRef>
          </c:cat>
          <c:val>
            <c:numRef>
              <c:f>Sheet1!$E$4:$E$9</c:f>
              <c:numCache>
                <c:formatCode>[$-5000445]0.00%</c:formatCode>
                <c:ptCount val="6"/>
                <c:pt idx="0">
                  <c:v>0.3</c:v>
                </c:pt>
                <c:pt idx="1">
                  <c:v>0.2</c:v>
                </c:pt>
                <c:pt idx="2">
                  <c:v>0.15</c:v>
                </c:pt>
                <c:pt idx="3">
                  <c:v>0.2</c:v>
                </c:pt>
                <c:pt idx="4">
                  <c:v>0.14499999999999999</c:v>
                </c:pt>
                <c:pt idx="5">
                  <c:v>5.0000000000000001E-3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solidFill>
          <a:srgbClr val="00B050"/>
        </a:solidFill>
      </c:spPr>
    </c:plotArea>
    <c:legend>
      <c:legendPos val="r"/>
      <c:overlay val="0"/>
      <c:txPr>
        <a:bodyPr/>
        <a:lstStyle/>
        <a:p>
          <a:pPr>
            <a:defRPr sz="1800"/>
          </a:pPr>
          <a:endParaRPr lang="en-US"/>
        </a:p>
      </c:txPr>
    </c:legend>
    <c:plotVisOnly val="1"/>
    <c:dispBlanksAs val="gap"/>
    <c:showDLblsOverMax val="0"/>
  </c:chart>
  <c:spPr>
    <a:solidFill>
      <a:schemeClr val="accent5">
        <a:lumMod val="40000"/>
        <a:lumOff val="60000"/>
      </a:schemeClr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07294-9C2B-4196-BBFE-42D71E5EB372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74B1B6-33F7-430C-A831-996F0547AD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46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  <a:sym typeface="Wingdings"/>
              </a:rPr>
              <a:t>সম্মানিত কন্টেন্ট ব্যবহারকারী/ শিক্ষকবৃন্দ এই কন্টেন্টটি পাঠদানের পূর্বে </a:t>
            </a:r>
            <a:r>
              <a:rPr lang="bn-BD" sz="160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  <a:sym typeface="Wingdings"/>
              </a:rPr>
              <a:t> পাঠ্য পুস্তকের পাঠটি </a:t>
            </a:r>
            <a:r>
              <a:rPr lang="bn-BD" sz="1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  <a:sym typeface="Wingdings"/>
              </a:rPr>
              <a:t> পড়ে নেবেন ।এই</a:t>
            </a:r>
            <a:r>
              <a:rPr lang="bn-BD" sz="1600" baseline="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  <a:sym typeface="Wingdings"/>
              </a:rPr>
              <a:t> কন্টেন্টে ২টি দলীয় কাজ দেওয়া আছে।</a:t>
            </a:r>
            <a:endParaRPr lang="en-US" sz="1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3415-C3E2-43BD-B8C5-2C555E2F09D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985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কবুতরের বাসস্থান কি কি দ্রব্য দিয়ে করা যায়?তাদের উত্তর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শোনার পর লেখা প্রদর্শন করবেন।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41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কবুতরের বাসস্থান কি কি দ্রব্য দিয়ে করা যায়?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36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কবুতরের বাসস্থান কি কি দ্রব্য দিয়ে করা যায়??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53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কবুতরের বাসস্থান কেমন হওয়া উচিত?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69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বাচ্চা কবুতরের খাদ্য কি? উত্তর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শোনার পর লেখা প্রদর্শন করবেন।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158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পূর্নবয়স্ক কবুতরের খাদ্য কি? উত্তর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শোনার পর লেখা প্রদর্শন করবেন।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82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পূর্নবয়স্ক কবুতরের খাদ্য কি? উত্তর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শোনার পর লেখা প্রদর্শন করবেন।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775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পূর্নবয়স্ক কবুতরের খাদ্য কি? উত্তর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শোনার পর লেখা প্রদর্শন করবেন।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17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পূর্নবয়স্ক কবুতরের খাদ্য কি? উত্তর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শোনার পর লেখা প্রদর্শন করবেন।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671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পূর্নবয়স্ক কবুতরের খাদ্য কি? উত্তর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শোনার পর লেখা প্রদর্শন করবেন।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55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শিক্ষক</a:t>
            </a:r>
            <a:r>
              <a:rPr lang="bn-BD" baseline="0" dirty="0" smtClean="0"/>
              <a:t> স্বাগতম জানিয়ে ছবিটির পটভূমি জানতে চাইবেন 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3415-C3E2-43BD-B8C5-2C555E2F09D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1889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পূর্নবয়স্ক কবুতরের খাদ্য কি? উত্তর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শোনার পর লেখা প্রদর্শন করবেন।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189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পূর্নবয়স্ক কবুতরের খাদ্য কি? উত্তর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শোনার পর লেখা প্রদর্শন করবেন।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723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পূর্নবয়স্ক কবুতরের খাদ্য কি? উত্তর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শোনার পর লেখা প্রদর্শন করবেন।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27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পূর্নবয়স্ক কবুতরের খাদ্য কি?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উত্তর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শোনার পর লেখা প্রদর্শন করবেন।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5816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পূর্নবয়স্ক কবুতরের খাদ্য কি? উত্তর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শোনার পর লেখা প্রদর্শন করবেন।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854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পূর্নবয়স্ক কবুতরের খাদ্য কি? উত্তর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শোনার পর লেখা প্রদর্শন করবেন।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691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sz="6000" dirty="0" smtClean="0">
                <a:latin typeface="NikoshBAN" panose="02000000000000000000" pitchFamily="2" charset="0"/>
                <a:cs typeface="+mj-cs"/>
              </a:rPr>
              <a:t>শিক্ষক দুটি দল করে দলীয় কাজ দেবেন।দলীয় কাজের জন্য মার্কার পেন,পোস্টার পেপার</a:t>
            </a:r>
            <a:r>
              <a:rPr lang="bn-BD" sz="6000" baseline="0" dirty="0" smtClean="0">
                <a:latin typeface="NikoshBAN" panose="02000000000000000000" pitchFamily="2" charset="0"/>
                <a:cs typeface="+mj-cs"/>
              </a:rPr>
              <a:t> ও </a:t>
            </a:r>
            <a:r>
              <a:rPr lang="bn-BD" sz="6000" dirty="0" smtClean="0">
                <a:latin typeface="NikoshBAN" panose="02000000000000000000" pitchFamily="2" charset="0"/>
                <a:cs typeface="+mj-cs"/>
              </a:rPr>
              <a:t>টেপ লাগবে।এগুলো</a:t>
            </a:r>
            <a:r>
              <a:rPr lang="bn-BD" sz="6000" baseline="0" dirty="0" smtClean="0">
                <a:latin typeface="NikoshBAN" panose="02000000000000000000" pitchFamily="2" charset="0"/>
                <a:cs typeface="+mj-cs"/>
              </a:rPr>
              <a:t> না থাকলে খাতায় লেখা যেতে পারে।</a:t>
            </a:r>
            <a:r>
              <a:rPr lang="bn-BD" sz="6000" dirty="0" smtClean="0">
                <a:latin typeface="NikoshBAN" panose="02000000000000000000" pitchFamily="2" charset="0"/>
                <a:cs typeface="+mj-cs"/>
              </a:rPr>
              <a:t>দলীয় কাজ শেষে</a:t>
            </a:r>
            <a:r>
              <a:rPr lang="bn-BD" sz="6000" baseline="0" dirty="0" smtClean="0">
                <a:latin typeface="NikoshBAN" panose="02000000000000000000" pitchFamily="2" charset="0"/>
                <a:cs typeface="+mj-cs"/>
              </a:rPr>
              <a:t> দলনেতাকে উপস্থাপন করতে বলবেন।</a:t>
            </a:r>
            <a:endParaRPr lang="en-US" sz="6000" dirty="0">
              <a:latin typeface="NikoshBAN" panose="02000000000000000000" pitchFamily="2" charset="0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845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68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F1DC650-0F64-4992-85D8-64FA2FF678D6}" type="datetime1">
              <a:rPr lang="en-US" smtClean="0"/>
              <a:t>8/6/2016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968F61-E531-49D1-84B4-57F3CE9F10F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31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প্রথেম ভিডিও প্রদর্শন করার পর প্রশ্ন করবেন খি দেখলাম,কি বুঝলাম?এধরনের নানা প্রশ্ন নিয়ে সময়ের দিকে লক্ষ্য রেখে মুক্ত আলোচনা করে পাঠের শিরনাম বের করে আনার চেষ্টা করবেন।সবশেষে পাঠ ঘোষনা করবেন।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1E3415-C3E2-43BD-B8C5-2C555E2F09D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599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45A44440-94A6-475F-A994-CD25027211F8}" type="datetime1">
              <a:rPr lang="en-US" smtClean="0"/>
              <a:t>8/6/2016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968F61-E531-49D1-84B4-57F3CE9F10F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986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শিক্ষক প্রথমে </a:t>
            </a:r>
            <a:r>
              <a:rPr lang="bn-BD" baseline="0" dirty="0" smtClean="0"/>
              <a:t> ভিডিও দেখাবেন।শিক্ষক ভিডিও নিয়ে মুক্ত আলোচনা করতে পারেন যাতে শিক্ষার্থীদের দলীয় কাজ করতে সুবিধা হয়।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39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কবুতর কেমন বাসস্থান পছন্দ করে?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529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কবুতরের বাসস্থান কেমন হওয়া উচিত?তাদের উত্তর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শোনার পর লেখা প্রদর্শন করবেন।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353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শিক্ষার্থীদের ছবি প্রদর্শনের পর প্রশ্ন করবেন কবুতরের বাসস্থান কেমন হওয়া উচিত?তাদের উত্তর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শোনার পর লেখা প্রদর্শন করবেন।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74B1B6-33F7-430C-A831-996F0547AD9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29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51E0-235A-422F-BB72-924B3A3CDB6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BF8C-3FEB-4EBC-ABD7-9CA1C074A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588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51E0-235A-422F-BB72-924B3A3CDB6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BF8C-3FEB-4EBC-ABD7-9CA1C074A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89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51E0-235A-422F-BB72-924B3A3CDB6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BF8C-3FEB-4EBC-ABD7-9CA1C074A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151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51E0-235A-422F-BB72-924B3A3CDB6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BF8C-3FEB-4EBC-ABD7-9CA1C074A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70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51E0-235A-422F-BB72-924B3A3CDB6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BF8C-3FEB-4EBC-ABD7-9CA1C074A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63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51E0-235A-422F-BB72-924B3A3CDB6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BF8C-3FEB-4EBC-ABD7-9CA1C074A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8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51E0-235A-422F-BB72-924B3A3CDB6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BF8C-3FEB-4EBC-ABD7-9CA1C074A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97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51E0-235A-422F-BB72-924B3A3CDB6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BF8C-3FEB-4EBC-ABD7-9CA1C074A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97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51E0-235A-422F-BB72-924B3A3CDB6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BF8C-3FEB-4EBC-ABD7-9CA1C074A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81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51E0-235A-422F-BB72-924B3A3CDB6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BF8C-3FEB-4EBC-ABD7-9CA1C074A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032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51E0-235A-422F-BB72-924B3A3CDB6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78BF8C-3FEB-4EBC-ABD7-9CA1C074A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89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451E0-235A-422F-BB72-924B3A3CDB6D}" type="datetimeFigureOut">
              <a:rPr lang="en-US" smtClean="0"/>
              <a:t>8/6/2016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78BF8C-3FEB-4EBC-ABD7-9CA1C074A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34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4.jp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69.jp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g"/><Relationship Id="rId5" Type="http://schemas.openxmlformats.org/officeDocument/2006/relationships/image" Target="../media/image10.jpg"/><Relationship Id="rId4" Type="http://schemas.openxmlformats.org/officeDocument/2006/relationships/image" Target="../media/image70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5" Type="http://schemas.openxmlformats.org/officeDocument/2006/relationships/image" Target="../media/image7.gif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4052" y="518160"/>
            <a:ext cx="70125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4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  <a:sym typeface="Wingdings"/>
              </a:rPr>
              <a:t>এই স্লাইডটি </a:t>
            </a:r>
            <a:r>
              <a:rPr lang="bn-BD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  <a:sym typeface="Wingdings"/>
              </a:rPr>
              <a:t>শুধুমাত্র শিক্ষকবৃন্দ </a:t>
            </a:r>
            <a:r>
              <a:rPr lang="bn-BD" sz="4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  <a:sym typeface="Wingdings"/>
              </a:rPr>
              <a:t>তথা কন্টেন্ট </a:t>
            </a:r>
            <a:endParaRPr lang="bn-BD" sz="4000" b="1" dirty="0" smtClean="0">
              <a:solidFill>
                <a:srgbClr val="FF0000"/>
              </a:solidFill>
              <a:latin typeface="NikoshBAN" pitchFamily="2" charset="0"/>
              <a:cs typeface="NikoshBAN" pitchFamily="2" charset="0"/>
              <a:sym typeface="Wingdings"/>
            </a:endParaRPr>
          </a:p>
          <a:p>
            <a:pPr algn="ctr"/>
            <a:r>
              <a:rPr lang="bn-BD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  <a:sym typeface="Wingdings"/>
              </a:rPr>
              <a:t>ব্যবহারকারীর জন্য</a:t>
            </a:r>
            <a:endParaRPr lang="bn-BD" sz="4000" dirty="0">
              <a:latin typeface="NikoshBAN" pitchFamily="2" charset="0"/>
              <a:cs typeface="NikoshBAN" pitchFamily="2" charset="0"/>
              <a:sym typeface="Wingding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584" y="1781585"/>
            <a:ext cx="7632848" cy="23083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algn="just"/>
            <a:r>
              <a:rPr lang="bn-BD" sz="3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  <a:sym typeface="Wingdings"/>
              </a:rPr>
              <a:t>সম্ম</a:t>
            </a:r>
            <a:r>
              <a:rPr lang="bn-BD" sz="3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  <a:sym typeface="Wingdings"/>
              </a:rPr>
              <a:t>া</a:t>
            </a:r>
            <a:r>
              <a:rPr lang="bn-BD" sz="3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  <a:sym typeface="Wingdings"/>
              </a:rPr>
              <a:t>নিত </a:t>
            </a:r>
            <a:r>
              <a:rPr lang="bn-BD" sz="3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  <a:sym typeface="Wingdings"/>
              </a:rPr>
              <a:t>কন্টেন্ট </a:t>
            </a:r>
            <a:r>
              <a:rPr lang="bn-BD" sz="3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  <a:sym typeface="Wingdings"/>
              </a:rPr>
              <a:t>ব্যবহারকারী/ শিক্ষকবৃন্দ </a:t>
            </a:r>
            <a:r>
              <a:rPr lang="bn-BD" sz="36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  <a:sym typeface="Wingdings"/>
              </a:rPr>
              <a:t>এই কন্টেন্টটি পাঠদানের পূর্বে স্লাইড নোটের নির্দেশনাগুলো পড়ে </a:t>
            </a:r>
            <a:r>
              <a:rPr lang="bn-BD" sz="36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  <a:sym typeface="Wingdings"/>
              </a:rPr>
              <a:t>নেবেন।এছাড়াও শিক্ষক প্রয়োজনবোধে নিজস্ব কৌশল প্রয়োগ করতে পারবেন।</a:t>
            </a:r>
            <a:endParaRPr lang="bn-BD" sz="36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4491-BB7B-4988-8626-07127BDD19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5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8682" y="1057300"/>
            <a:ext cx="7834630" cy="3621313"/>
            <a:chOff x="688682" y="1268760"/>
            <a:chExt cx="7834630" cy="43455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0315" y="1295851"/>
              <a:ext cx="2466975" cy="184785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507" y="3714745"/>
              <a:ext cx="2495550" cy="182880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655" y="3764968"/>
              <a:ext cx="2270657" cy="177857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683" y="3471211"/>
              <a:ext cx="2143125" cy="2143125"/>
            </a:xfrm>
            <a:prstGeom prst="rect">
              <a:avLst/>
            </a:prstGeom>
            <a:ln w="38100">
              <a:solidFill>
                <a:srgbClr val="00B050"/>
              </a:solidFill>
            </a:ln>
            <a:effectLst>
              <a:softEdge rad="63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7312" y="1334816"/>
              <a:ext cx="2286000" cy="178179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682" y="1268760"/>
              <a:ext cx="2466975" cy="1847850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1922169" y="4599001"/>
            <a:ext cx="5890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৪. কাঠ দিয়ে বাসা তৈরি করা যেতে পারে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62252" y="319846"/>
            <a:ext cx="7571184" cy="768428"/>
          </a:xfrm>
        </p:spPr>
        <p:txBody>
          <a:bodyPr>
            <a:normAutofit fontScale="90000"/>
          </a:bodyPr>
          <a:lstStyle/>
          <a:p>
            <a: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কবুতরের বাসস্থান কি কি দ্রব্য দিয়ে করা যায়?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76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19" y="1417341"/>
            <a:ext cx="3874076" cy="2005004"/>
          </a:xfr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492" y="1417340"/>
            <a:ext cx="3139916" cy="195992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TextBox 5"/>
          <p:cNvSpPr txBox="1"/>
          <p:nvPr/>
        </p:nvSpPr>
        <p:spPr>
          <a:xfrm>
            <a:off x="1780010" y="4369668"/>
            <a:ext cx="6032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৫. টিন দিয়ে বাসা তৈরি করা যেতে পারে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83219" y="478123"/>
            <a:ext cx="7571184" cy="768428"/>
          </a:xfrm>
        </p:spPr>
        <p:txBody>
          <a:bodyPr>
            <a:normAutofit fontScale="90000"/>
          </a:bodyPr>
          <a:lstStyle/>
          <a:p>
            <a:r>
              <a:rPr lang="bn-BD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কবুতরের বাসস্থান কি কি দ্রব্য দিয়ে করা </a:t>
            </a:r>
            <a: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যায়?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5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40529" y="4729708"/>
            <a:ext cx="5391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৬. বাঁশ দিয়ে বাসা তৈরি করা যেতে পারে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93817" y="528607"/>
            <a:ext cx="7571184" cy="648415"/>
          </a:xfrm>
        </p:spPr>
        <p:txBody>
          <a:bodyPr>
            <a:normAutofit fontScale="90000"/>
          </a:bodyPr>
          <a:lstStyle/>
          <a:p>
            <a:r>
              <a:rPr lang="bn-BD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কবুতরের বাসস্থান কি কি দ্রব্য দিয়ে করা যায়?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9392" y="1409483"/>
            <a:ext cx="8282165" cy="3141558"/>
            <a:chOff x="409391" y="1691380"/>
            <a:chExt cx="8282165" cy="376986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0461" y="1691380"/>
              <a:ext cx="2603075" cy="347523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391" y="3429000"/>
              <a:ext cx="3629014" cy="203224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3927" y="3429001"/>
              <a:ext cx="3457629" cy="2032248"/>
            </a:xfrm>
            <a:prstGeom prst="rect">
              <a:avLst/>
            </a:prstGeom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30240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32461"/>
            <a:ext cx="2583904" cy="2976224"/>
          </a:xfr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723174"/>
            <a:ext cx="3473862" cy="192641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1248866" y="4130015"/>
            <a:ext cx="63367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৭. বাসা বহুতল বিশিষ্ট হতে পারে; এতে খরচ কম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86408" y="455860"/>
            <a:ext cx="7571184" cy="768428"/>
          </a:xfrm>
        </p:spPr>
        <p:txBody>
          <a:bodyPr>
            <a:normAutofit/>
          </a:bodyPr>
          <a:lstStyle/>
          <a:p>
            <a: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কবুতরের বাসস্থান কেমন হওয়া উচিত?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17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679204" y="544382"/>
            <a:ext cx="3785592" cy="768428"/>
          </a:xfrm>
        </p:spPr>
        <p:txBody>
          <a:bodyPr>
            <a:normAutofit/>
          </a:bodyPr>
          <a:lstStyle/>
          <a:p>
            <a: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বাচ্চা কবুতরের খাদ্য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623" y="1564341"/>
            <a:ext cx="4590754" cy="25563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3688" y="4372188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স্ত্রী ও পুরুষ উভয়েই পালাক্রমে বাচ্চাকে খাওয়ায়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30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4370695"/>
            <a:ext cx="1820888" cy="772480"/>
          </a:xfrm>
        </p:spPr>
        <p:txBody>
          <a:bodyPr/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ধান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633" y="1901265"/>
            <a:ext cx="3552406" cy="259839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TextBox 2"/>
          <p:cNvSpPr txBox="1"/>
          <p:nvPr/>
        </p:nvSpPr>
        <p:spPr>
          <a:xfrm>
            <a:off x="2823648" y="337220"/>
            <a:ext cx="4215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বয়স্ক কবুতরের খাদ্য কি?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17" y="1901265"/>
            <a:ext cx="3083716" cy="24694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75262" y="4399344"/>
            <a:ext cx="2592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চাল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33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896" y="4585692"/>
            <a:ext cx="1728193" cy="733993"/>
          </a:xfrm>
        </p:spPr>
        <p:txBody>
          <a:bodyPr>
            <a:normAutofit fontScale="90000"/>
          </a:bodyPr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গম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72" y="3109127"/>
            <a:ext cx="3195468" cy="1692153"/>
          </a:xfrm>
          <a:effectLst>
            <a:softEdge rad="63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87" y="3103651"/>
            <a:ext cx="3101301" cy="16980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987" y="1275011"/>
            <a:ext cx="3183585" cy="166649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72" y="1298825"/>
            <a:ext cx="3193335" cy="164268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/>
          <p:cNvSpPr txBox="1"/>
          <p:nvPr/>
        </p:nvSpPr>
        <p:spPr>
          <a:xfrm>
            <a:off x="2464078" y="409228"/>
            <a:ext cx="4215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বয়স্ক কবুতরের খাদ্য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7316" y="4117640"/>
            <a:ext cx="1769368" cy="844145"/>
          </a:xfrm>
        </p:spPr>
        <p:txBody>
          <a:bodyPr>
            <a:normAutofit/>
          </a:bodyPr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ভুট্টা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44605" y="1319148"/>
            <a:ext cx="8254790" cy="3076703"/>
            <a:chOff x="349658" y="1033100"/>
            <a:chExt cx="8254790" cy="369204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1744" y="1033100"/>
              <a:ext cx="3354259" cy="239589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3324" y="2821464"/>
              <a:ext cx="2871124" cy="190368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658" y="2766045"/>
              <a:ext cx="2944001" cy="1959099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2627784" y="517238"/>
            <a:ext cx="4215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বয়স্ক কবুতরের খাদ্য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41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1880" y="4641231"/>
            <a:ext cx="1890758" cy="772480"/>
          </a:xfrm>
        </p:spPr>
        <p:txBody>
          <a:bodyPr/>
          <a:lstStyle/>
          <a:p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মটর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19672" y="1273324"/>
            <a:ext cx="5860876" cy="3344254"/>
            <a:chOff x="1331640" y="865196"/>
            <a:chExt cx="6148908" cy="463237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905876"/>
              <a:ext cx="2808313" cy="210352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1468" y="2968907"/>
              <a:ext cx="2959080" cy="2528661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945551"/>
              <a:ext cx="2808313" cy="255201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684" y="865196"/>
              <a:ext cx="2850864" cy="2080355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2655304" y="405302"/>
            <a:ext cx="4215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বয়স্ক কবুতরের খাদ্য 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19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87624" y="1129308"/>
            <a:ext cx="6975964" cy="3654727"/>
            <a:chOff x="832917" y="1561630"/>
            <a:chExt cx="7222555" cy="46236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066" y="2925361"/>
              <a:ext cx="2466975" cy="184785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1" y="1561630"/>
              <a:ext cx="2758233" cy="199554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2773" y="4009902"/>
              <a:ext cx="2196131" cy="2175413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917" y="4335915"/>
              <a:ext cx="2824908" cy="184940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1218" y="1637830"/>
              <a:ext cx="2884254" cy="1919340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2747081" y="435179"/>
            <a:ext cx="4215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বয়স্ক কবুতরের খাদ্য কি?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0439" y="4585692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সরিষা দানা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92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4491-BB7B-4988-8626-07127BDD19DC}" type="slidenum">
              <a:rPr lang="en-US" smtClean="0"/>
              <a:t>2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627784" y="238456"/>
            <a:ext cx="4290038" cy="1658938"/>
            <a:chOff x="2627784" y="286147"/>
            <a:chExt cx="4290038" cy="19907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286147"/>
              <a:ext cx="3305175" cy="1990725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027" name="Picture 3" descr="F:\Design tools-frames\(01 )8,000 High Quality  Animated Gif\Nature\bspinredrose.gif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063" y="712324"/>
              <a:ext cx="1303759" cy="1303759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2193497" y="1680070"/>
            <a:ext cx="5042799" cy="3163672"/>
            <a:chOff x="2121489" y="2458632"/>
            <a:chExt cx="5042799" cy="37964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1489" y="2492334"/>
              <a:ext cx="5042799" cy="3762704"/>
            </a:xfrm>
            <a:prstGeom prst="rect">
              <a:avLst/>
            </a:prstGeom>
            <a:effectLst>
              <a:innerShdw blurRad="114300">
                <a:prstClr val="black"/>
              </a:innerShdw>
              <a:softEdge rad="3175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345" y="2458632"/>
              <a:ext cx="952500" cy="952500"/>
            </a:xfrm>
            <a:prstGeom prst="rect">
              <a:avLst/>
            </a:prstGeom>
            <a:effectLst>
              <a:softEdge rad="31750"/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57569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93">
        <p14:warp dir="in"/>
      </p:transition>
    </mc:Choice>
    <mc:Fallback xmlns="">
      <p:transition spd="slow" advTm="100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2747" y="422286"/>
            <a:ext cx="4215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বয়স্ক কবুতরের খাদ্য কি?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40872" y="1130172"/>
            <a:ext cx="6475005" cy="3600400"/>
            <a:chOff x="1210901" y="1340768"/>
            <a:chExt cx="6475005" cy="43204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3143" y="1340768"/>
              <a:ext cx="3152763" cy="2232248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929" y="3573016"/>
              <a:ext cx="4311188" cy="2088232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901" y="1340768"/>
              <a:ext cx="3157351" cy="2364966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8" name="TextBox 7"/>
          <p:cNvSpPr txBox="1"/>
          <p:nvPr/>
        </p:nvSpPr>
        <p:spPr>
          <a:xfrm>
            <a:off x="3482994" y="4730572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খেসারি ডাল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63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75656" y="1057299"/>
            <a:ext cx="5906919" cy="3833808"/>
            <a:chOff x="1106340" y="675227"/>
            <a:chExt cx="6776031" cy="59570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8329" y="3508028"/>
              <a:ext cx="3474042" cy="312425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340" y="3508028"/>
              <a:ext cx="2823960" cy="312425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8328" y="675227"/>
              <a:ext cx="3474043" cy="2773496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6340" y="675227"/>
              <a:ext cx="2823960" cy="2770611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2627784" y="353926"/>
            <a:ext cx="4215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বয়স্ক কবুতরের খাদ্য কি?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92940" y="4729708"/>
            <a:ext cx="936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কলাই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70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834369" y="1075269"/>
            <a:ext cx="7475262" cy="3564462"/>
            <a:chOff x="553121" y="839554"/>
            <a:chExt cx="7940717" cy="47020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88" y="839554"/>
              <a:ext cx="2762250" cy="165735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876" y="3789040"/>
              <a:ext cx="2619375" cy="1743075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1588" y="3789040"/>
              <a:ext cx="2609850" cy="175260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121" y="1026374"/>
              <a:ext cx="2812653" cy="147053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409" y="1617496"/>
              <a:ext cx="2319179" cy="2319179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2290538" y="441779"/>
            <a:ext cx="4215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বয়স্ক কবুতরের খাদ্য কি?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41826" y="4630407"/>
            <a:ext cx="1951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ঝিনুক চূর্ণ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17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55576" y="1345793"/>
            <a:ext cx="7267128" cy="3191894"/>
            <a:chOff x="827584" y="1346737"/>
            <a:chExt cx="7267128" cy="38302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977" y="3166013"/>
              <a:ext cx="2699325" cy="201099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1444747"/>
              <a:ext cx="3312368" cy="2092022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7653" y="1346737"/>
              <a:ext cx="3027059" cy="2190032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10" name="TextBox 9"/>
          <p:cNvSpPr txBox="1"/>
          <p:nvPr/>
        </p:nvSpPr>
        <p:spPr>
          <a:xfrm>
            <a:off x="2360668" y="374554"/>
            <a:ext cx="48858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বয়স্ক কবুতরের খাদ্য কি?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07904" y="4537687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চুনাপাথর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04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527" y="1717374"/>
            <a:ext cx="3611198" cy="200257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603" y="1182054"/>
            <a:ext cx="2466975" cy="154781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16" y="1033560"/>
            <a:ext cx="2466975" cy="154781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9" name="TextBox 8"/>
          <p:cNvSpPr txBox="1"/>
          <p:nvPr/>
        </p:nvSpPr>
        <p:spPr>
          <a:xfrm>
            <a:off x="2635247" y="387885"/>
            <a:ext cx="4215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বয়স্ক কবুতরের খাদ্য কি?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46" y="3037521"/>
            <a:ext cx="2512149" cy="1507289"/>
          </a:xfrm>
          <a:effectLst>
            <a:innerShdw blurRad="114300">
              <a:prstClr val="black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660" y="3037521"/>
            <a:ext cx="2466976" cy="15001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3303008" y="4498521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কাঠকয়লা চূর্ণ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48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59632" y="1179829"/>
            <a:ext cx="6696744" cy="3343568"/>
            <a:chOff x="323528" y="1340768"/>
            <a:chExt cx="8197856" cy="40122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3429000"/>
              <a:ext cx="2435044" cy="192405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1018" y="1340768"/>
              <a:ext cx="2619375" cy="1743075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9994" y="3429000"/>
              <a:ext cx="2514600" cy="192405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1084" y="1340768"/>
              <a:ext cx="2466975" cy="184785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7943" y="3429000"/>
              <a:ext cx="2603441" cy="192405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340768"/>
              <a:ext cx="2466975" cy="184785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9" name="TextBox 8"/>
          <p:cNvSpPr txBox="1"/>
          <p:nvPr/>
        </p:nvSpPr>
        <p:spPr>
          <a:xfrm>
            <a:off x="729938" y="355851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বয়স্ক কবুতরের খাদ্য কিভাবে সরবরাহ করা হয়?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9712" y="4639489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খাদ্য ও পানি পাত্রে সরবরাহ করতে হয় 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96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624219"/>
              </p:ext>
            </p:extLst>
          </p:nvPr>
        </p:nvGraphicFramePr>
        <p:xfrm>
          <a:off x="3131840" y="1140895"/>
          <a:ext cx="2619291" cy="319318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1512"/>
                <a:gridCol w="1657779"/>
              </a:tblGrid>
              <a:tr h="683977"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u="none" strike="noStrike" dirty="0">
                          <a:solidFill>
                            <a:schemeClr val="bg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খাদ্য</a:t>
                      </a:r>
                      <a:endParaRPr lang="bn-BD" sz="2300" b="0" i="0" u="none" strike="noStrike" dirty="0">
                        <a:solidFill>
                          <a:schemeClr val="bg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u="none" strike="noStrike" dirty="0">
                          <a:solidFill>
                            <a:schemeClr val="bg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শতকরা </a:t>
                      </a:r>
                      <a:r>
                        <a:rPr lang="bn-BD" sz="2300" u="none" strike="noStrike" dirty="0" smtClean="0">
                          <a:solidFill>
                            <a:schemeClr val="bg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হার(%)</a:t>
                      </a:r>
                      <a:endParaRPr lang="bn-BD" sz="2300" b="0" i="0" u="none" strike="noStrike" dirty="0">
                        <a:solidFill>
                          <a:schemeClr val="bg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1"/>
                    </a:solidFill>
                  </a:tcPr>
                </a:tc>
              </a:tr>
              <a:tr h="345764"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u="none" strike="noStrike" dirty="0">
                          <a:solidFill>
                            <a:schemeClr val="tx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গম</a:t>
                      </a:r>
                      <a:endParaRPr lang="bn-BD" sz="2300" b="0" i="0" u="none" strike="noStrike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u="none" strike="noStrike" dirty="0">
                          <a:solidFill>
                            <a:schemeClr val="tx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৩০.০০%</a:t>
                      </a:r>
                      <a:endParaRPr lang="bn-BD" sz="2300" b="0" i="0" u="none" strike="noStrike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0932"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u="none" strike="noStrike" dirty="0">
                          <a:solidFill>
                            <a:schemeClr val="tx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ভুট্টা</a:t>
                      </a:r>
                      <a:endParaRPr lang="bn-BD" sz="2300" b="0" i="0" u="none" strike="noStrike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u="none" strike="noStrike" dirty="0">
                          <a:solidFill>
                            <a:schemeClr val="tx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২০.০০%</a:t>
                      </a:r>
                      <a:endParaRPr lang="bn-BD" sz="2300" b="0" i="0" u="none" strike="noStrike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0932"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u="none" strike="noStrike" dirty="0">
                          <a:solidFill>
                            <a:schemeClr val="tx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সরিষা</a:t>
                      </a:r>
                      <a:endParaRPr lang="bn-BD" sz="2300" b="0" i="0" u="none" strike="noStrike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u="none" strike="noStrike" dirty="0">
                          <a:solidFill>
                            <a:schemeClr val="tx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১৫.০০%</a:t>
                      </a:r>
                      <a:endParaRPr lang="bn-BD" sz="2300" b="0" i="0" u="none" strike="noStrike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0932"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u="none" strike="noStrike" dirty="0">
                          <a:solidFill>
                            <a:schemeClr val="tx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খেসারি</a:t>
                      </a:r>
                      <a:endParaRPr lang="bn-BD" sz="2300" b="0" i="0" u="none" strike="noStrike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u="none" strike="noStrike" dirty="0">
                          <a:solidFill>
                            <a:schemeClr val="tx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২০.০০%</a:t>
                      </a:r>
                      <a:endParaRPr lang="bn-BD" sz="2300" b="0" i="0" u="none" strike="noStrike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5764"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u="none" strike="noStrike" dirty="0">
                          <a:solidFill>
                            <a:schemeClr val="tx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কলাই</a:t>
                      </a:r>
                      <a:endParaRPr lang="bn-BD" sz="2300" b="0" i="0" u="none" strike="noStrike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u="none" strike="noStrike" dirty="0">
                          <a:solidFill>
                            <a:schemeClr val="tx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১৪.৫০%</a:t>
                      </a:r>
                      <a:endParaRPr lang="bn-BD" sz="2300" b="0" i="0" u="none" strike="noStrike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5764"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u="none" strike="noStrike" dirty="0" smtClean="0">
                          <a:solidFill>
                            <a:schemeClr val="tx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লবণ</a:t>
                      </a:r>
                      <a:endParaRPr lang="bn-BD" sz="2300" b="0" i="0" u="none" strike="noStrike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u="none" strike="noStrike" dirty="0">
                          <a:solidFill>
                            <a:schemeClr val="tx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০.৫০</a:t>
                      </a:r>
                      <a:r>
                        <a:rPr lang="bn-BD" sz="2300" u="none" strike="noStrike" dirty="0" smtClean="0">
                          <a:solidFill>
                            <a:schemeClr val="tx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%</a:t>
                      </a:r>
                      <a:endParaRPr lang="bn-BD" sz="2300" b="0" i="0" u="none" strike="noStrike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345764"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মোট</a:t>
                      </a:r>
                      <a:endParaRPr lang="bn-BD" sz="2300" b="0" i="0" u="none" strike="noStrike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n-BD" sz="23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১০০</a:t>
                      </a:r>
                      <a:endParaRPr lang="bn-BD" sz="2300" b="0" i="0" u="none" strike="noStrike" dirty="0">
                        <a:solidFill>
                          <a:schemeClr val="tx1"/>
                        </a:solidFill>
                        <a:effectLst/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 marL="9525" marR="9525" marT="7938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51720" y="409228"/>
            <a:ext cx="5040560" cy="480053"/>
          </a:xfrm>
        </p:spPr>
        <p:txBody>
          <a:bodyPr>
            <a:normAutofit fontScale="90000"/>
          </a:bodyPr>
          <a:lstStyle/>
          <a:p>
            <a: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কবুতরের খাদ্য তালিকা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1700" y="4585692"/>
            <a:ext cx="54006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প্রতিটি কবুতর দৈনিক ৫০ গ্রাম খাবার খায়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85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112" y="553244"/>
            <a:ext cx="5441776" cy="600067"/>
          </a:xfrm>
        </p:spPr>
        <p:txBody>
          <a:bodyPr>
            <a:noAutofit/>
          </a:bodyPr>
          <a:lstStyle/>
          <a:p>
            <a:r>
              <a:rPr lang="bn-BD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কবুতরের খাদ্য তালিকা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9466400"/>
              </p:ext>
            </p:extLst>
          </p:nvPr>
        </p:nvGraphicFramePr>
        <p:xfrm>
          <a:off x="863588" y="1417340"/>
          <a:ext cx="6300700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3142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50" y="1385670"/>
            <a:ext cx="3321720" cy="18651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80929" y="301430"/>
            <a:ext cx="5382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দলীয় কাজ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54040" y="3587506"/>
            <a:ext cx="727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u="sng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কাজ-০১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: কবুতরের বাসস্থান কেমন হওয়া উচিত?</a:t>
            </a:r>
          </a:p>
        </p:txBody>
      </p:sp>
      <p:sp>
        <p:nvSpPr>
          <p:cNvPr id="5" name="Rectangle 4"/>
          <p:cNvSpPr/>
          <p:nvPr/>
        </p:nvSpPr>
        <p:spPr>
          <a:xfrm>
            <a:off x="1259632" y="4126107"/>
            <a:ext cx="7272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3600" u="sng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কাজ-০২</a:t>
            </a:r>
            <a:r>
              <a:rPr lang="bn-BD" sz="36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: কবুতরকে </a:t>
            </a:r>
            <a:r>
              <a:rPr lang="bn-BD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 কি খাদ্য দেওয়া উচিত?</a:t>
            </a:r>
            <a:endParaRPr lang="en-US" sz="36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04594" y="816951"/>
            <a:ext cx="29193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(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Group</a:t>
            </a:r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Work)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9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3628" y="2878452"/>
            <a:ext cx="6696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তোমার দলীয় কাজ উপস্থাপন কর</a:t>
            </a:r>
            <a:endParaRPr lang="en-US" sz="48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7894" y="697260"/>
            <a:ext cx="1908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উপস্থাপন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840" y="634681"/>
            <a:ext cx="2114550" cy="21621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525933"/>
            <a:ext cx="1742524" cy="229916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356409" y="3861783"/>
            <a:ext cx="6951775" cy="1181859"/>
            <a:chOff x="1259632" y="2310268"/>
            <a:chExt cx="6951775" cy="1181859"/>
          </a:xfrm>
        </p:grpSpPr>
        <p:sp>
          <p:nvSpPr>
            <p:cNvPr id="6" name="TextBox 5"/>
            <p:cNvSpPr txBox="1"/>
            <p:nvPr/>
          </p:nvSpPr>
          <p:spPr>
            <a:xfrm>
              <a:off x="1259632" y="2310268"/>
              <a:ext cx="6951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36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দল-০১:কবুতরের বাসস্থান কেমন হওয়া উচিত?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270673" y="2845796"/>
              <a:ext cx="662473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bn-BD" sz="3600" dirty="0">
                  <a:solidFill>
                    <a:prstClr val="black"/>
                  </a:solidFill>
                  <a:latin typeface="NikoshBAN" panose="02000000000000000000" pitchFamily="2" charset="0"/>
                  <a:cs typeface="NikoshBAN" panose="02000000000000000000" pitchFamily="2" charset="0"/>
                </a:rPr>
                <a:t>দল-০২:কবুতরকে কি কি খাদ্য দেওয়া উচিত?</a:t>
              </a:r>
              <a:endParaRPr lang="en-US" sz="36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795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026628" y="517632"/>
            <a:ext cx="2443784" cy="946625"/>
          </a:xfrm>
        </p:spPr>
        <p:txBody>
          <a:bodyPr>
            <a:noAutofit/>
          </a:bodyPr>
          <a:lstStyle/>
          <a:p>
            <a:pPr algn="ctr"/>
            <a:r>
              <a:rPr lang="bn-BD" sz="4800" b="1" u="sng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4800" u="sng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703475" y="2326852"/>
            <a:ext cx="4389961" cy="28349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মো:শামীম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সহকারী শিক্ষক (কৃষি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শিক্ষা)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হাজী </a:t>
            </a:r>
            <a:r>
              <a:rPr lang="bn-BD" dirty="0">
                <a:latin typeface="NikoshBAN" panose="02000000000000000000" pitchFamily="2" charset="0"/>
                <a:cs typeface="NikoshBAN" panose="02000000000000000000" pitchFamily="2" charset="0"/>
              </a:rPr>
              <a:t>আহমাদ আলী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আলিয়া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কামিল  </a:t>
            </a:r>
            <a:r>
              <a:rPr lang="en-US" dirty="0" smtClean="0"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মাদরাসা</a:t>
            </a:r>
            <a:r>
              <a:rPr lang="bn-BD" dirty="0"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dirty="0">
                <a:latin typeface="NikoshBAN" panose="02000000000000000000" pitchFamily="2" charset="0"/>
                <a:cs typeface="NikoshBAN" panose="02000000000000000000" pitchFamily="2" charset="0"/>
              </a:rPr>
              <a:t>সিরাজগঞ্জ।</a:t>
            </a:r>
          </a:p>
          <a:p>
            <a:pPr marL="0" indent="0">
              <a:buNone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মোবাইল:০১৯২০৫৬৬৪১৩</a:t>
            </a:r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NikoshBAN"/>
              </a:rPr>
              <a:t>E-mail:shameemjamuna60@gmail.com</a:t>
            </a:r>
            <a:endParaRPr lang="en-US" sz="1600" dirty="0">
              <a:latin typeface="NikoshBAN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>
          <a:xfrm>
            <a:off x="5445511" y="2712599"/>
            <a:ext cx="3240360" cy="24491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n-BD" sz="32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পাঠ </a:t>
            </a:r>
            <a:r>
              <a:rPr lang="bn-BD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শ্রেনী:	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6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ষ্ঠ</a:t>
            </a:r>
          </a:p>
          <a:p>
            <a:pPr marL="0" indent="0">
              <a:spcBef>
                <a:spcPts val="0"/>
              </a:spcBef>
              <a:buNone/>
            </a:pP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বিষয়:	কৃষিশিক্ষা</a:t>
            </a:r>
          </a:p>
          <a:p>
            <a:pPr marL="0" indent="0">
              <a:spcBef>
                <a:spcPts val="0"/>
              </a:spcBef>
              <a:buNone/>
            </a:pP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অধ্যায়: কৃষিজ উৎপাদন</a:t>
            </a:r>
          </a:p>
          <a:p>
            <a:pPr marL="0" indent="0">
              <a:spcBef>
                <a:spcPts val="0"/>
              </a:spcBef>
              <a:buNone/>
            </a:pP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পাঠ:   ১৭</a:t>
            </a:r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indent="0">
              <a:buNone/>
            </a:pP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27198"/>
            <a:ext cx="1132221" cy="1219412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00654" y="1849388"/>
            <a:ext cx="228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</a:pPr>
            <a:r>
              <a:rPr lang="bn-BD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শিক্ষক পরিচিতি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4491-BB7B-4988-8626-07127BDD19DC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12" y="517632"/>
            <a:ext cx="1898450" cy="20983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12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039">
        <p14:warp dir="in"/>
      </p:transition>
    </mc:Choice>
    <mc:Fallback xmlns="">
      <p:transition spd="slow" advTm="50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409228"/>
            <a:ext cx="2746648" cy="952500"/>
          </a:xfrm>
        </p:spPr>
        <p:txBody>
          <a:bodyPr>
            <a:normAutofit/>
          </a:bodyPr>
          <a:lstStyle/>
          <a:p>
            <a:r>
              <a:rPr lang="bn-BD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মূল্যায়ন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03394"/>
            <a:ext cx="8229600" cy="19082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	কি কি দ্রব্য দিয়ে কবুতরের বাসা তৈরি করা হয়?</a:t>
            </a:r>
          </a:p>
          <a:p>
            <a:pPr marL="0" indent="0">
              <a:buNone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২।	কবুতরের বাসা উঁচুতে স্থাপন করতে হয় কেন?</a:t>
            </a:r>
          </a:p>
          <a:p>
            <a:pPr marL="0" indent="0">
              <a:buNone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৩।	২০টি কবুতরের জন্য প্রতিদিন কত কেজি খাবার প্রয়োজন?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61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5958" y="582641"/>
            <a:ext cx="2912084" cy="952500"/>
          </a:xfrm>
        </p:spPr>
        <p:txBody>
          <a:bodyPr>
            <a:normAutofit/>
          </a:bodyPr>
          <a:lstStyle/>
          <a:p>
            <a: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বাড়ির কাজ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27584" y="3577580"/>
            <a:ext cx="7715200" cy="12359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কবুতরের বিভিন্ন খাদ্য উপাদানের নাম লিখ এবং একটি খাদ্য তালিকা তৈরি কর।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651" y="1705372"/>
            <a:ext cx="2059065" cy="171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3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67743" y="409228"/>
            <a:ext cx="4907215" cy="2626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আসুন গ্রাম বাংলার প্রতিটি ঘরে ঘরে </a:t>
            </a:r>
          </a:p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কবুতর পালন করে বেকারত্ব দুর করি,</a:t>
            </a:r>
          </a:p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আমিষের চাহিদা মিটাই </a:t>
            </a:r>
          </a:p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এবং পরিবেশের ভারসাম্য রক্ষা করে </a:t>
            </a:r>
          </a:p>
          <a:p>
            <a:pPr algn="ctr"/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সোনার বাংলা গড়ে তুলি।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93" y="2836906"/>
            <a:ext cx="5531813" cy="186744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1278596" y="4716861"/>
            <a:ext cx="1881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ধন্যবাদ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620878" y="4704350"/>
            <a:ext cx="22445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40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খোদা হাফেজ</a:t>
            </a:r>
            <a:endParaRPr lang="en-US" sz="40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53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56780" y="400763"/>
            <a:ext cx="3592586" cy="657245"/>
          </a:xfrm>
        </p:spPr>
        <p:txBody>
          <a:bodyPr>
            <a:noAutofit/>
          </a:bodyPr>
          <a:lstStyle/>
          <a:p>
            <a:r>
              <a:rPr lang="bn-BD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sz="4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আজকের পাঠ </a:t>
            </a:r>
            <a:r>
              <a:rPr lang="bn-BD" sz="4800" b="1" dirty="0"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sz="4800" b="1" dirty="0"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93707" y="901115"/>
            <a:ext cx="6768752" cy="84653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কবুতরের বাসস্থান ও খাদ্য ব্যবস্থাপনা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4491-BB7B-4988-8626-07127BDD19DC}" type="slidenum">
              <a:rPr lang="en-US" smtClean="0"/>
              <a:t>4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426238"/>
            <a:ext cx="1656184" cy="11190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560" y="2624497"/>
            <a:ext cx="3630440" cy="2415893"/>
          </a:xfrm>
          <a:prstGeom prst="rect">
            <a:avLst/>
          </a:prstGeom>
          <a:effectLst>
            <a:glow>
              <a:schemeClr val="accent1"/>
            </a:glow>
            <a:innerShdw blurRad="114300">
              <a:prstClr val="black"/>
            </a:innerShdw>
          </a:effectLst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14" y="2624497"/>
            <a:ext cx="3339245" cy="241589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0066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604">
        <p14:warp dir="in"/>
      </p:transition>
    </mc:Choice>
    <mc:Fallback xmlns="">
      <p:transition spd="slow" advTm="26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5563" y="1536626"/>
            <a:ext cx="7026965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bn-BD" sz="4000" i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এই পাঠ শেষে শিক্ষার্থীরা-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bn-BD" sz="40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কবুতরের উপযুক্ত বাসস্থান চিহ্নিত করতে পারবে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bn-BD" sz="40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কবুতরের খাদ্য সনাক্ত করতে পারবে</a:t>
            </a:r>
          </a:p>
        </p:txBody>
      </p:sp>
      <p:sp>
        <p:nvSpPr>
          <p:cNvPr id="6" name="Rectangle 5"/>
          <p:cNvSpPr/>
          <p:nvPr/>
        </p:nvSpPr>
        <p:spPr>
          <a:xfrm>
            <a:off x="3617251" y="337220"/>
            <a:ext cx="1909497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4800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bn-BD" sz="4800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4491-BB7B-4988-8626-07127BDD19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9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44735" y="459540"/>
            <a:ext cx="70567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ছবি/ভিডিওগুলো মনোযোগ দিয়ে দেখি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872" y="1414023"/>
            <a:ext cx="3228255" cy="24211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92327"/>
            <a:ext cx="2016224" cy="24211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aphicFrame>
        <p:nvGraphicFramePr>
          <p:cNvPr id="12" name="Object 1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0436792"/>
              </p:ext>
            </p:extLst>
          </p:nvPr>
        </p:nvGraphicFramePr>
        <p:xfrm>
          <a:off x="3635896" y="3976864"/>
          <a:ext cx="2235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ackager Shell Object" showAsIcon="1" r:id="rId6" imgW="2235600" imgH="685800" progId="Package">
                  <p:embed/>
                </p:oleObj>
              </mc:Choice>
              <mc:Fallback>
                <p:oleObj name="Packager Shell Object" showAsIcon="1" r:id="rId6" imgW="22356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35896" y="3976864"/>
                        <a:ext cx="223520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989300" y="4662664"/>
            <a:ext cx="3528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 দেখতে ক্লিক করুন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68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826" y="601249"/>
            <a:ext cx="7571184" cy="600067"/>
          </a:xfrm>
        </p:spPr>
        <p:txBody>
          <a:bodyPr>
            <a:noAutofit/>
          </a:bodyPr>
          <a:lstStyle/>
          <a:p>
            <a: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কবুতর কেমন বাসস্থান </a:t>
            </a:r>
            <a:r>
              <a:rPr lang="bn-BD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পছন্দ </a:t>
            </a:r>
            <a: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করে?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17" y="1359811"/>
            <a:ext cx="3974299" cy="244827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06" y="1345332"/>
            <a:ext cx="3447477" cy="244827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1033237" y="4369668"/>
            <a:ext cx="731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১. একক বাসা বা খোপের মধ্যে থাকতে পছন্দ করে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62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8720" y="1473191"/>
            <a:ext cx="8145641" cy="2392421"/>
            <a:chOff x="-4359" y="1839767"/>
            <a:chExt cx="8145641" cy="287090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359" y="1839767"/>
              <a:ext cx="2077056" cy="2870905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1049" y="2279937"/>
              <a:ext cx="2900233" cy="1990566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4705" y="2281383"/>
              <a:ext cx="3002165" cy="1990566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2051720" y="4110683"/>
            <a:ext cx="6284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২. বাসা মাটি থেকে উঁচুতে স্থাপন করতে হয়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06606" y="534112"/>
            <a:ext cx="7571184" cy="768428"/>
          </a:xfrm>
        </p:spPr>
        <p:txBody>
          <a:bodyPr>
            <a:normAutofit/>
          </a:bodyPr>
          <a:lstStyle/>
          <a:p>
            <a: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কবুতরের বাসস্থান কেমন হওয়া উচিত?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74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45650"/>
            <a:ext cx="5184576" cy="3236190"/>
          </a:xfrm>
          <a:prstGeom prst="rect">
            <a:avLst/>
          </a:prstGeom>
          <a:ln w="57150"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5" name="Oval 4"/>
          <p:cNvSpPr/>
          <p:nvPr/>
        </p:nvSpPr>
        <p:spPr>
          <a:xfrm>
            <a:off x="2555776" y="3215154"/>
            <a:ext cx="1872208" cy="103262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55676" y="4567687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৩. বন্য পশু-পাখি থেকে সাবধান থাকতে হবে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86408" y="377222"/>
            <a:ext cx="7571184" cy="768428"/>
          </a:xfrm>
        </p:spPr>
        <p:txBody>
          <a:bodyPr>
            <a:normAutofit/>
          </a:bodyPr>
          <a:lstStyle/>
          <a:p>
            <a:r>
              <a:rPr lang="bn-BD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কবুতরের বাসস্থান কেমন হওয়া উচিত?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46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</TotalTime>
  <Words>906</Words>
  <Application>Microsoft Office PowerPoint</Application>
  <PresentationFormat>On-screen Show (16:10)</PresentationFormat>
  <Paragraphs>160</Paragraphs>
  <Slides>32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NikoshBAN</vt:lpstr>
      <vt:lpstr>Vrinda</vt:lpstr>
      <vt:lpstr>Wingdings</vt:lpstr>
      <vt:lpstr>Office Theme</vt:lpstr>
      <vt:lpstr>Packager Shell Object</vt:lpstr>
      <vt:lpstr>PowerPoint Presentation</vt:lpstr>
      <vt:lpstr>PowerPoint Presentation</vt:lpstr>
      <vt:lpstr>পরিচিতি</vt:lpstr>
      <vt:lpstr> আজকের পাঠ  </vt:lpstr>
      <vt:lpstr>PowerPoint Presentation</vt:lpstr>
      <vt:lpstr>PowerPoint Presentation</vt:lpstr>
      <vt:lpstr> কবুতর কেমন বাসস্থান পছন্দ করে? </vt:lpstr>
      <vt:lpstr>কবুতরের বাসস্থান কেমন হওয়া উচিত?</vt:lpstr>
      <vt:lpstr>কবুতরের বাসস্থান কেমন হওয়া উচিত?</vt:lpstr>
      <vt:lpstr>কবুতরের বাসস্থান কি কি দ্রব্য দিয়ে করা যায়?</vt:lpstr>
      <vt:lpstr>কবুতরের বাসস্থান কি কি দ্রব্য দিয়ে করা যায়?</vt:lpstr>
      <vt:lpstr>কবুতরের বাসস্থান কি কি দ্রব্য দিয়ে করা যায়?</vt:lpstr>
      <vt:lpstr>কবুতরের বাসস্থান কেমন হওয়া উচিত?</vt:lpstr>
      <vt:lpstr>বাচ্চা কবুতরের খাদ্য</vt:lpstr>
      <vt:lpstr>ধান</vt:lpstr>
      <vt:lpstr>গম</vt:lpstr>
      <vt:lpstr>ভুট্টা</vt:lpstr>
      <vt:lpstr>মটর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কবুতরের খাদ্য তালিকা</vt:lpstr>
      <vt:lpstr>কবুতরের খাদ্য তালিকা</vt:lpstr>
      <vt:lpstr>PowerPoint Presentation</vt:lpstr>
      <vt:lpstr>PowerPoint Presentation</vt:lpstr>
      <vt:lpstr>মূল্যায়ন</vt:lpstr>
      <vt:lpstr>বাড়ির কাজ</vt:lpstr>
      <vt:lpstr>PowerPoint Presentation</vt:lpstr>
    </vt:vector>
  </TitlesOfParts>
  <Company>sdsafdsa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 Teacher</dc:creator>
  <cp:lastModifiedBy>Teacher</cp:lastModifiedBy>
  <cp:revision>151</cp:revision>
  <dcterms:created xsi:type="dcterms:W3CDTF">2015-04-02T21:09:31Z</dcterms:created>
  <dcterms:modified xsi:type="dcterms:W3CDTF">2016-08-06T16:10:34Z</dcterms:modified>
</cp:coreProperties>
</file>